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263" r:id="rId2"/>
    <p:sldId id="426" r:id="rId3"/>
    <p:sldId id="423" r:id="rId4"/>
    <p:sldId id="295" r:id="rId5"/>
    <p:sldId id="294" r:id="rId6"/>
    <p:sldId id="296" r:id="rId7"/>
    <p:sldId id="425" r:id="rId8"/>
    <p:sldId id="427" r:id="rId9"/>
    <p:sldId id="297" r:id="rId10"/>
    <p:sldId id="260" r:id="rId11"/>
    <p:sldId id="265" r:id="rId12"/>
    <p:sldId id="264" r:id="rId13"/>
    <p:sldId id="267" r:id="rId14"/>
    <p:sldId id="266" r:id="rId15"/>
    <p:sldId id="285" r:id="rId16"/>
    <p:sldId id="286" r:id="rId17"/>
    <p:sldId id="281" r:id="rId18"/>
    <p:sldId id="287" r:id="rId19"/>
    <p:sldId id="274" r:id="rId20"/>
    <p:sldId id="278" r:id="rId21"/>
    <p:sldId id="270" r:id="rId22"/>
    <p:sldId id="269" r:id="rId23"/>
    <p:sldId id="271" r:id="rId24"/>
    <p:sldId id="272" r:id="rId25"/>
    <p:sldId id="282" r:id="rId26"/>
    <p:sldId id="291" r:id="rId27"/>
    <p:sldId id="280" r:id="rId28"/>
    <p:sldId id="290" r:id="rId29"/>
    <p:sldId id="417" r:id="rId30"/>
    <p:sldId id="419" r:id="rId31"/>
    <p:sldId id="418" r:id="rId32"/>
    <p:sldId id="302" r:id="rId33"/>
    <p:sldId id="416" r:id="rId34"/>
    <p:sldId id="257" r:id="rId35"/>
    <p:sldId id="42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58AC"/>
    <a:srgbClr val="FE7A05"/>
    <a:srgbClr val="FD5590"/>
    <a:srgbClr val="31BEAF"/>
    <a:srgbClr val="FEBC0F"/>
    <a:srgbClr val="F9528F"/>
    <a:srgbClr val="FEBF0F"/>
    <a:srgbClr val="E04287"/>
    <a:srgbClr val="FB5490"/>
    <a:srgbClr val="FE7E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1858" autoAdjust="0"/>
  </p:normalViewPr>
  <p:slideViewPr>
    <p:cSldViewPr snapToGrid="0">
      <p:cViewPr varScale="1">
        <p:scale>
          <a:sx n="143" d="100"/>
          <a:sy n="143" d="100"/>
        </p:scale>
        <p:origin x="138" y="4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D4F1F-66FD-444D-84B3-6D05D7FAE720}" type="datetimeFigureOut">
              <a:rPr lang="en-US" smtClean="0"/>
              <a:t>21-Jan-20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45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41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41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77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Universities teaching Julia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21-Jan-20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21-Jan-20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21-Jan-20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692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21-Jan-20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21-Jan-20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21-Jan-20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21-Jan-20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21-Jan-20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21-Jan-20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21-Jan-20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21-Jan-20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21-Jan-20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5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5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5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5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5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6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julialang.org/blog/2012/02/why-we-created-juli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jN5wKvN-Uk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liacomputing.com/blog/2019/01/04/january-newsletter.html" TargetMode="Externa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tiff"/><Relationship Id="rId4" Type="http://schemas.openxmlformats.org/officeDocument/2006/relationships/image" Target="../media/image44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31" Type="http://schemas.openxmlformats.org/officeDocument/2006/relationships/image" Target="../media/image74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meter.com/s/7a58b7fed967affd57931e5edad8c1f4/72fed635456b/edit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Advanced Julia Workshop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Carsten Bauer @ University of Oulu,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</a:rPr>
              <a:t>Finnland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, February 2020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9" y="3846416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2" y="1895514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4957762" y="5760693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9" y="2735652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88" y="1706629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2" y="4427445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13" y="4474892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D80BC6CF-0680-4012-8D4A-6504B7BC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76" y="3264408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90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4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3135003"/>
            <a:ext cx="677108" cy="151419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Slow</a:t>
            </a:r>
            <a:r>
              <a:rPr lang="en-US" sz="2800">
                <a:solidFill>
                  <a:srgbClr val="7030A0"/>
                </a:solidFill>
              </a:rPr>
              <a:t>(ish)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3465831"/>
            <a:ext cx="677108" cy="76117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3940460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Interpreted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Compiled</a:t>
            </a:r>
          </a:p>
        </p:txBody>
      </p:sp>
    </p:spTree>
    <p:extLst>
      <p:ext uri="{BB962C8B-B14F-4D97-AF65-F5344CB8AC3E}">
        <p14:creationId xmlns:p14="http://schemas.microsoft.com/office/powerpoint/2010/main" val="159726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Dynamic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3349717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Convenience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061850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86" y="4872172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33" y="1636503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 rot="5400000">
            <a:off x="5757445" y="1305498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 rot="16200000">
            <a:off x="5758849" y="2081565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042A3-4C11-451A-861B-2AC3B2844423}"/>
              </a:ext>
            </a:extLst>
          </p:cNvPr>
          <p:cNvSpPr txBox="1"/>
          <p:nvPr/>
        </p:nvSpPr>
        <p:spPr>
          <a:xfrm>
            <a:off x="1054507" y="1303715"/>
            <a:ext cx="380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j-lt"/>
              </a:rPr>
              <a:t>a.k.a Ousterhout's dichotomy</a:t>
            </a:r>
          </a:p>
        </p:txBody>
      </p:sp>
    </p:spTree>
    <p:extLst>
      <p:ext uri="{BB962C8B-B14F-4D97-AF65-F5344CB8AC3E}">
        <p14:creationId xmlns:p14="http://schemas.microsoft.com/office/powerpoint/2010/main" val="72896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7" y="1781202"/>
            <a:ext cx="10012126" cy="359994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</p:spTree>
    <p:extLst>
      <p:ext uri="{BB962C8B-B14F-4D97-AF65-F5344CB8AC3E}">
        <p14:creationId xmlns:p14="http://schemas.microsoft.com/office/powerpoint/2010/main" val="108658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618386"/>
            <a:ext cx="5035660" cy="181061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C5C7BB15-A757-45A6-92D6-102615EF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70" y="4052305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9AB8DD2E-8AC2-46C0-A6D0-3A1C2A1B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84" y="3621417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93292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D5B-D558-40AE-87CB-6B2A603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8E8D5-BA8C-4A70-BE38-7AAAF5D7D2A4}"/>
              </a:ext>
            </a:extLst>
          </p:cNvPr>
          <p:cNvSpPr txBox="1"/>
          <p:nvPr/>
        </p:nvSpPr>
        <p:spPr>
          <a:xfrm>
            <a:off x="3660400" y="2904229"/>
            <a:ext cx="960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3660400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3657130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3645730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6862218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B483D-907C-4D99-BB43-D02E329338B5}"/>
              </a:ext>
            </a:extLst>
          </p:cNvPr>
          <p:cNvSpPr txBox="1"/>
          <p:nvPr/>
        </p:nvSpPr>
        <p:spPr>
          <a:xfrm>
            <a:off x="6862218" y="3437153"/>
            <a:ext cx="184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interpreted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858948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847548" y="450463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4EFFF-1C92-4313-BB5E-A34CB7911BF8}"/>
              </a:ext>
            </a:extLst>
          </p:cNvPr>
          <p:cNvCxnSpPr>
            <a:cxnSpLocks/>
          </p:cNvCxnSpPr>
          <p:nvPr/>
        </p:nvCxnSpPr>
        <p:spPr>
          <a:xfrm>
            <a:off x="6096000" y="2400300"/>
            <a:ext cx="0" cy="3236830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52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A1768-47BB-47AE-9B37-D2253E39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</a:t>
            </a:r>
            <a:endParaRPr lang="LID4096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2B4A3FE-916B-4C51-8E7E-9E011559E1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636400"/>
              </p:ext>
            </p:extLst>
          </p:nvPr>
        </p:nvGraphicFramePr>
        <p:xfrm>
          <a:off x="2777093" y="1543850"/>
          <a:ext cx="6637814" cy="3918616"/>
        </p:xfrm>
        <a:graphic>
          <a:graphicData uri="http://schemas.openxmlformats.org/drawingml/2006/table">
            <a:tbl>
              <a:tblPr/>
              <a:tblGrid>
                <a:gridCol w="1825031">
                  <a:extLst>
                    <a:ext uri="{9D8B030D-6E8A-4147-A177-3AD203B41FA5}">
                      <a16:colId xmlns:a16="http://schemas.microsoft.com/office/drawing/2014/main" val="2724186450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598671874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1799632918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11165276"/>
                    </a:ext>
                  </a:extLst>
                </a:gridCol>
              </a:tblGrid>
              <a:tr h="507771">
                <a:tc>
                  <a:txBody>
                    <a:bodyPr/>
                    <a:lstStyle/>
                    <a:p>
                      <a:pPr algn="l" fontAlgn="b"/>
                      <a:r>
                        <a:rPr lang="en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b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742368"/>
                  </a:ext>
                </a:extLst>
              </a:tr>
              <a:tr h="883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9:30 - 11:30 (2h)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Types + Dispatch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Julia Gotchas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C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Parallel (Distributed)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639925"/>
                  </a:ext>
                </a:extLst>
              </a:tr>
              <a:tr h="309078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 break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061200"/>
                  </a:ext>
                </a:extLst>
              </a:tr>
              <a:tr h="587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11:45 - 12:45 (1h)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 types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Linear Algebra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AB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Computing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529898"/>
                  </a:ext>
                </a:extLst>
              </a:tr>
              <a:tr h="737371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break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595399"/>
                  </a:ext>
                </a:extLst>
              </a:tr>
              <a:tr h="883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14:00 - 16:00 (2h)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Specialization</a:t>
                      </a:r>
                      <a:b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+ Generic Prog.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8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Environments</a:t>
                      </a:r>
                      <a:b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Packages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BEA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Machine Learning (Physics)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55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014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701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5331078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4072529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4072529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5387311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429587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429587" y="450394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95E1E-6793-406E-984B-FE4212C4478C}"/>
              </a:ext>
            </a:extLst>
          </p:cNvPr>
          <p:cNvSpPr txBox="1"/>
          <p:nvPr/>
        </p:nvSpPr>
        <p:spPr>
          <a:xfrm>
            <a:off x="5722339" y="397171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6278F-24E7-42E9-B1D1-7DC297932247}"/>
              </a:ext>
            </a:extLst>
          </p:cNvPr>
          <p:cNvSpPr txBox="1"/>
          <p:nvPr/>
        </p:nvSpPr>
        <p:spPr>
          <a:xfrm>
            <a:off x="5843366" y="450463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1BD3A5-1EFA-4B70-99E0-BDEB80AB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8028" y="1426705"/>
            <a:ext cx="1853556" cy="1159016"/>
          </a:xfrm>
          <a:prstGeom prst="rect">
            <a:avLst/>
          </a:prstGeo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3E0223-47F1-448D-A6ED-5E68915B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2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5179308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B0290-43B5-44D9-9F78-C30171F153EF}"/>
              </a:ext>
            </a:extLst>
          </p:cNvPr>
          <p:cNvGrpSpPr/>
          <p:nvPr/>
        </p:nvGrpSpPr>
        <p:grpSpPr>
          <a:xfrm>
            <a:off x="3804272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581CF2-DD5C-4D9D-AB70-FD9CEE41A022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F46E02-9563-4910-AC82-D60FEF6BE55D}"/>
                </a:ext>
              </a:extLst>
            </p:cNvPr>
            <p:cNvSpPr txBox="1"/>
            <p:nvPr/>
          </p:nvSpPr>
          <p:spPr>
            <a:xfrm>
              <a:off x="5090381" y="2494464"/>
              <a:ext cx="2011238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Expressive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6FABA2-E4DA-480F-9DF6-C1AE38EE2997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rgbClr val="CA3B33"/>
            </a:solidFill>
            <a:ln>
              <a:solidFill>
                <a:srgbClr val="7B2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CA6ED-783E-43E3-B66F-75CA768F6540}"/>
                </a:ext>
              </a:extLst>
            </p:cNvPr>
            <p:cNvSpPr txBox="1"/>
            <p:nvPr/>
          </p:nvSpPr>
          <p:spPr>
            <a:xfrm>
              <a:off x="3783021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8E5EA5-B669-4A28-A7CF-427F4BCCBD8E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rgbClr val="9457B1"/>
            </a:solidFill>
            <a:ln>
              <a:solidFill>
                <a:srgbClr val="4B2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419CC-6A4E-4DD4-8D53-E09B579B3672}"/>
                </a:ext>
              </a:extLst>
            </p:cNvPr>
            <p:cNvSpPr txBox="1"/>
            <p:nvPr/>
          </p:nvSpPr>
          <p:spPr>
            <a:xfrm>
              <a:off x="6539874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Interactive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3866261-CFF2-4E00-B2CD-1E6852CF6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646FFD-449E-4DE3-BBBE-486DF0FE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125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D12A33-5603-40EB-8ACE-E4924508A9A4}"/>
              </a:ext>
            </a:extLst>
          </p:cNvPr>
          <p:cNvGrpSpPr/>
          <p:nvPr/>
        </p:nvGrpSpPr>
        <p:grpSpPr>
          <a:xfrm>
            <a:off x="500584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54DA17-55F7-4FF9-876A-18367BD8716A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88DD7C-E9A3-4512-8A9A-F88B3BC17955}"/>
                </a:ext>
              </a:extLst>
            </p:cNvPr>
            <p:cNvSpPr txBox="1"/>
            <p:nvPr/>
          </p:nvSpPr>
          <p:spPr>
            <a:xfrm>
              <a:off x="5090381" y="2494464"/>
              <a:ext cx="2011238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Expressive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1E7A3D8-925A-4303-8336-912772CB2592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39D4ED-D12F-4E5F-B638-3CF4C6D07AE9}"/>
                </a:ext>
              </a:extLst>
            </p:cNvPr>
            <p:cNvSpPr txBox="1"/>
            <p:nvPr/>
          </p:nvSpPr>
          <p:spPr>
            <a:xfrm>
              <a:off x="3783021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340331-4687-46DB-89C5-43BE1A08CE76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037D1D-1F09-44A7-AE1A-F39208C31E8D}"/>
                </a:ext>
              </a:extLst>
            </p:cNvPr>
            <p:cNvSpPr txBox="1"/>
            <p:nvPr/>
          </p:nvSpPr>
          <p:spPr>
            <a:xfrm>
              <a:off x="6539874" y="4793790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2974261-DD3D-48EF-A09A-DC3C3ADA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27312"/>
              </p:ext>
            </p:extLst>
          </p:nvPr>
        </p:nvGraphicFramePr>
        <p:xfrm>
          <a:off x="6076509" y="2160877"/>
          <a:ext cx="4575970" cy="3200400"/>
        </p:xfrm>
        <a:graphic>
          <a:graphicData uri="http://schemas.openxmlformats.org/drawingml/2006/table">
            <a:tbl>
              <a:tblPr/>
              <a:tblGrid>
                <a:gridCol w="4575970">
                  <a:extLst>
                    <a:ext uri="{9D8B030D-6E8A-4147-A177-3AD203B41FA5}">
                      <a16:colId xmlns:a16="http://schemas.microsoft.com/office/drawing/2014/main" val="4221926344"/>
                    </a:ext>
                  </a:extLst>
                </a:gridCol>
              </a:tblGrid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babylonian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α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93383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@assert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α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"α must be &gt; 0"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5701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α)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2</a:t>
                      </a:r>
                      <a:r>
                        <a:rPr lang="el-GR" sz="2100">
                          <a:effectLst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5957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63404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t)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/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891843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5726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5112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  <a:p>
                      <a:endParaRPr lang="en-US" sz="21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369876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babylonian(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π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≈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 √π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99888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DAB4FE62-493F-4E74-AE18-CE411BAE28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FFDBBE1-B2BE-415D-9F12-95F93AE7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0280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581CF2-DD5C-4D9D-AB70-FD9CEE41A022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46E02-9563-4910-AC82-D60FEF6BE55D}"/>
              </a:ext>
            </a:extLst>
          </p:cNvPr>
          <p:cNvSpPr txBox="1"/>
          <p:nvPr/>
        </p:nvSpPr>
        <p:spPr>
          <a:xfrm>
            <a:off x="1875620" y="2525827"/>
            <a:ext cx="18333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Expressive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FABA2-E4DA-480F-9DF6-C1AE38EE2997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A6ED-783E-43E3-B66F-75CA768F6540}"/>
              </a:ext>
            </a:extLst>
          </p:cNvPr>
          <p:cNvSpPr txBox="1"/>
          <p:nvPr/>
        </p:nvSpPr>
        <p:spPr>
          <a:xfrm>
            <a:off x="683869" y="4621828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8E5EA5-B669-4A28-A7CF-427F4BCCBD8E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rgbClr val="9457B1"/>
          </a:solidFill>
          <a:ln>
            <a:solidFill>
              <a:srgbClr val="4B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419CC-6A4E-4DD4-8D53-E09B579B3672}"/>
              </a:ext>
            </a:extLst>
          </p:cNvPr>
          <p:cNvSpPr txBox="1"/>
          <p:nvPr/>
        </p:nvSpPr>
        <p:spPr>
          <a:xfrm>
            <a:off x="3196936" y="4621823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Interactive</a:t>
            </a:r>
          </a:p>
        </p:txBody>
      </p:sp>
      <p:pic>
        <p:nvPicPr>
          <p:cNvPr id="14" name="Picture 2" descr="https://junolab.org/img/screeny-main.png">
            <a:extLst>
              <a:ext uri="{FF2B5EF4-FFF2-40B4-BE49-F238E27FC236}">
                <a16:creationId xmlns:a16="http://schemas.microsoft.com/office/drawing/2014/main" id="{F8D11456-274C-4691-8C3B-EB8E0E52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44" y="585460"/>
            <a:ext cx="3916096" cy="2472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jupyter.org/assets/jupyterpreview.png">
            <a:extLst>
              <a:ext uri="{FF2B5EF4-FFF2-40B4-BE49-F238E27FC236}">
                <a16:creationId xmlns:a16="http://schemas.microsoft.com/office/drawing/2014/main" id="{9E3E4B4C-A5E4-4E12-9B2E-C6D544CD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42" y="2895488"/>
            <a:ext cx="5595214" cy="39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2C07152-C005-46F3-8EBA-3138690F24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B814C02-D07F-4213-89C7-3DACEB25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62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B3DE9E-E9E1-4034-9C78-F2C7B10177BA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1AE1A1-315B-44E4-8A9C-D0AFCA73D9A8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E0FD79-E77C-4D80-A982-8923CA04B3CC}"/>
              </a:ext>
            </a:extLst>
          </p:cNvPr>
          <p:cNvSpPr txBox="1"/>
          <p:nvPr/>
        </p:nvSpPr>
        <p:spPr>
          <a:xfrm>
            <a:off x="1875620" y="2525827"/>
            <a:ext cx="18333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Expressive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FB179E-B08A-48EE-8925-DB7F96064E9C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rgbClr val="CA3B33"/>
          </a:solidFill>
          <a:ln>
            <a:solidFill>
              <a:srgbClr val="7B2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DB542-0E76-4FB1-96C4-E582F70FC1A6}"/>
              </a:ext>
            </a:extLst>
          </p:cNvPr>
          <p:cNvSpPr txBox="1"/>
          <p:nvPr/>
        </p:nvSpPr>
        <p:spPr>
          <a:xfrm>
            <a:off x="683869" y="4621828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FEF109-E0F0-4E28-80E0-C1DA7E9E9C11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E1D16-5A9D-443A-8810-79FC8789FC76}"/>
              </a:ext>
            </a:extLst>
          </p:cNvPr>
          <p:cNvSpPr txBox="1"/>
          <p:nvPr/>
        </p:nvSpPr>
        <p:spPr>
          <a:xfrm>
            <a:off x="3196936" y="4621823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E97D04-CE48-41E0-8BFC-32815B8A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35672"/>
              </p:ext>
            </p:extLst>
          </p:nvPr>
        </p:nvGraphicFramePr>
        <p:xfrm>
          <a:off x="6096000" y="1314478"/>
          <a:ext cx="5012515" cy="4389120"/>
        </p:xfrm>
        <a:graphic>
          <a:graphicData uri="http://schemas.openxmlformats.org/drawingml/2006/table">
            <a:tbl>
              <a:tblPr/>
              <a:tblGrid>
                <a:gridCol w="5012515">
                  <a:extLst>
                    <a:ext uri="{9D8B030D-6E8A-4147-A177-3AD203B41FA5}">
                      <a16:colId xmlns:a16="http://schemas.microsoft.com/office/drawing/2014/main" val="2707339768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4190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724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in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339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512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321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000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034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sumup (generic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with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methods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4221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848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it-IT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@code_llvm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debuginfo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=:</a:t>
                      </a:r>
                      <a:r>
                        <a:rPr lang="it-IT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sumup()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2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7365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1800" i="1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Attrs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uwtable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9000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define i64 </a:t>
                      </a:r>
                      <a:r>
                        <a:rPr lang="en-US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@julia_sumup_12626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 </a:t>
                      </a:r>
                      <a:r>
                        <a:rPr lang="en-US" sz="180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#0 {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6315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top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445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 ret i64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5050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3821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  <a:endParaRPr lang="en-US" sz="18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8415"/>
                  </a:ext>
                </a:extLst>
              </a:tr>
            </a:tbl>
          </a:graphicData>
        </a:graphic>
      </p:graphicFrame>
      <p:sp>
        <p:nvSpPr>
          <p:cNvPr id="37" name="Title 1">
            <a:extLst>
              <a:ext uri="{FF2B5EF4-FFF2-40B4-BE49-F238E27FC236}">
                <a16:creationId xmlns:a16="http://schemas.microsoft.com/office/drawing/2014/main" id="{16E72AA3-ECCC-4880-B5A1-522BDB8C05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37B44C2-9424-4387-A32D-A8E75CE2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089B7F-689E-4B51-B1DE-371517171FF7}"/>
              </a:ext>
            </a:extLst>
          </p:cNvPr>
          <p:cNvGrpSpPr/>
          <p:nvPr/>
        </p:nvGrpSpPr>
        <p:grpSpPr>
          <a:xfrm>
            <a:off x="6213734" y="5029199"/>
            <a:ext cx="5008090" cy="1054758"/>
            <a:chOff x="6213734" y="5029199"/>
            <a:chExt cx="5008090" cy="10547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5AD116E-825F-4327-B82F-DAEF199008FA}"/>
                </a:ext>
              </a:extLst>
            </p:cNvPr>
            <p:cNvSpPr/>
            <p:nvPr/>
          </p:nvSpPr>
          <p:spPr>
            <a:xfrm>
              <a:off x="6213734" y="5029199"/>
              <a:ext cx="1627998" cy="575309"/>
            </a:xfrm>
            <a:prstGeom prst="ellipse">
              <a:avLst/>
            </a:prstGeom>
            <a:noFill/>
            <a:ln w="317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317C13-F115-4451-B7CD-E6DEDB99D143}"/>
                </a:ext>
              </a:extLst>
            </p:cNvPr>
            <p:cNvSpPr txBox="1"/>
            <p:nvPr/>
          </p:nvSpPr>
          <p:spPr>
            <a:xfrm>
              <a:off x="7841732" y="5437626"/>
              <a:ext cx="3380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Just returns the answer!</a:t>
              </a:r>
            </a:p>
            <a:p>
              <a:r>
                <a:rPr lang="en-US" b="1">
                  <a:solidFill>
                    <a:schemeClr val="accent6"/>
                  </a:solidFill>
                </a:rPr>
                <a:t>(The for loop was compiled away)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9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419-9905-42F4-A29B-DB824A3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and open source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0BD2FA-9385-493F-8244-1C4F5BA9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789046"/>
            <a:ext cx="9963150" cy="366091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09692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42E79D-344E-4A46-9AB6-3C9BA1C07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589100"/>
            <a:ext cx="5035651" cy="18503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Inviting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DECE86-0C22-4C6E-BAB5-54FBC91BE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3507" y="3642025"/>
            <a:ext cx="1448106" cy="13377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6DC9AD0-B2D1-46B8-A231-2DAB87A878E4}"/>
              </a:ext>
            </a:extLst>
          </p:cNvPr>
          <p:cNvSpPr/>
          <p:nvPr/>
        </p:nvSpPr>
        <p:spPr>
          <a:xfrm flipH="1">
            <a:off x="6815321" y="2780198"/>
            <a:ext cx="952840" cy="522102"/>
          </a:xfrm>
          <a:prstGeom prst="rightArrow">
            <a:avLst>
              <a:gd name="adj1" fmla="val 50000"/>
              <a:gd name="adj2" fmla="val 79497"/>
            </a:avLst>
          </a:prstGeom>
          <a:solidFill>
            <a:srgbClr val="7030A0">
              <a:alpha val="84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60AE7DF-C711-4FD4-A359-3DE2009D1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9838" y="4058816"/>
            <a:ext cx="1448106" cy="13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2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 &amp; </a:t>
            </a:r>
            <a:r>
              <a:rPr lang="en-US" dirty="0"/>
              <a:t>fast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CECC51C-0B68-475E-8A73-B25E4A21A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500" y="1771650"/>
            <a:ext cx="5715000" cy="3810000"/>
          </a:xfrm>
        </p:spPr>
      </p:pic>
    </p:spTree>
    <p:extLst>
      <p:ext uri="{BB962C8B-B14F-4D97-AF65-F5344CB8AC3E}">
        <p14:creationId xmlns:p14="http://schemas.microsoft.com/office/powerpoint/2010/main" val="3577209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7AD7F802-B1AF-4370-AEFE-FBDEDC7E3A92}"/>
              </a:ext>
            </a:extLst>
          </p:cNvPr>
          <p:cNvSpPr/>
          <p:nvPr/>
        </p:nvSpPr>
        <p:spPr>
          <a:xfrm>
            <a:off x="1293696" y="4368892"/>
            <a:ext cx="656862" cy="656862"/>
          </a:xfrm>
          <a:prstGeom prst="ellipse">
            <a:avLst/>
          </a:prstGeom>
          <a:solidFill>
            <a:srgbClr val="9457B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9518D8-6D5D-4944-B7A6-98D6DD9F981B}"/>
              </a:ext>
            </a:extLst>
          </p:cNvPr>
          <p:cNvSpPr/>
          <p:nvPr/>
        </p:nvSpPr>
        <p:spPr>
          <a:xfrm>
            <a:off x="1293696" y="3570515"/>
            <a:ext cx="656862" cy="656862"/>
          </a:xfrm>
          <a:prstGeom prst="ellipse">
            <a:avLst/>
          </a:prstGeom>
          <a:solidFill>
            <a:srgbClr val="3897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FFD2AB-DD20-4D2B-990F-E7F36D05FBBC}"/>
              </a:ext>
            </a:extLst>
          </p:cNvPr>
          <p:cNvSpPr/>
          <p:nvPr/>
        </p:nvSpPr>
        <p:spPr>
          <a:xfrm>
            <a:off x="1293696" y="2772138"/>
            <a:ext cx="656862" cy="656862"/>
          </a:xfrm>
          <a:prstGeom prst="ellipse">
            <a:avLst/>
          </a:prstGeom>
          <a:solidFill>
            <a:srgbClr val="CA3B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DC4AB5-44DF-4F09-8E16-4960A4CBB1D5}"/>
              </a:ext>
            </a:extLst>
          </p:cNvPr>
          <p:cNvSpPr/>
          <p:nvPr/>
        </p:nvSpPr>
        <p:spPr>
          <a:xfrm>
            <a:off x="1293696" y="1973761"/>
            <a:ext cx="656862" cy="656862"/>
          </a:xfrm>
          <a:prstGeom prst="ellipse">
            <a:avLst/>
          </a:prstGeom>
          <a:solidFill>
            <a:srgbClr val="4062D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579335-AC1B-46B3-B5EA-53BBBCED1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375" y="2127487"/>
            <a:ext cx="6150037" cy="302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+mj-lt"/>
              </a:rPr>
              <a:t>2009</a:t>
            </a:r>
            <a:r>
              <a:rPr lang="en-US" sz="2000"/>
              <a:t>	Jeff,</a:t>
            </a:r>
            <a:r>
              <a:rPr lang="fi-FI" sz="2000"/>
              <a:t> Stefan, Viral, and Alan start working on Julia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2012</a:t>
            </a:r>
            <a:r>
              <a:rPr lang="fi-FI" sz="2000"/>
              <a:t>	Blog post: </a:t>
            </a:r>
            <a:r>
              <a:rPr lang="fi-FI" sz="2000">
                <a:hlinkClick r:id="rId2"/>
              </a:rPr>
              <a:t>Why we created Julia</a:t>
            </a:r>
            <a:endParaRPr lang="fi-FI" sz="2000"/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2015</a:t>
            </a:r>
            <a:r>
              <a:rPr lang="fi-FI" sz="2000"/>
              <a:t>	Jeff’s PhD &amp; JuliaComputing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2018</a:t>
            </a:r>
            <a:r>
              <a:rPr lang="fi-FI" sz="2000"/>
              <a:t>	Julia 1.0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F7863-4B0A-4FA5-BC94-56A684D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old is Julia?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B513AB-C7E2-407C-A457-B3269B9BC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98" y="1292631"/>
            <a:ext cx="3443502" cy="427273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96DF75-D128-4E40-894C-0B0DB0B55C41}"/>
              </a:ext>
            </a:extLst>
          </p:cNvPr>
          <p:cNvSpPr txBox="1"/>
          <p:nvPr/>
        </p:nvSpPr>
        <p:spPr>
          <a:xfrm>
            <a:off x="7240003" y="6538924"/>
            <a:ext cx="4951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Founders talk @ JuliaCon 2018: </a:t>
            </a:r>
            <a:r>
              <a:rPr lang="en-US" sz="1100">
                <a:hlinkClick r:id="rId4"/>
              </a:rPr>
              <a:t>https://www.youtube.com/watch?v=1jN5wKvN-Uk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00926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Julia                     stars</a:t>
            </a:r>
          </a:p>
        </p:txBody>
      </p:sp>
      <p:pic>
        <p:nvPicPr>
          <p:cNvPr id="4100" name="Picture 4" descr="Image result for github">
            <a:extLst>
              <a:ext uri="{FF2B5EF4-FFF2-40B4-BE49-F238E27FC236}">
                <a16:creationId xmlns:a16="http://schemas.microsoft.com/office/drawing/2014/main" id="{DF428036-3BE8-4557-9E63-5DD426EC0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" t="21736" r="7310" b="24018"/>
          <a:stretch/>
        </p:blipFill>
        <p:spPr bwMode="auto">
          <a:xfrm>
            <a:off x="2072206" y="578901"/>
            <a:ext cx="2414280" cy="8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C012BC-92D6-48DF-BFFC-0AF5C563C576}"/>
              </a:ext>
            </a:extLst>
          </p:cNvPr>
          <p:cNvGrpSpPr/>
          <p:nvPr/>
        </p:nvGrpSpPr>
        <p:grpSpPr>
          <a:xfrm>
            <a:off x="1915020" y="1672568"/>
            <a:ext cx="8361960" cy="3938236"/>
            <a:chOff x="1915020" y="1999839"/>
            <a:chExt cx="8361960" cy="3938236"/>
          </a:xfrm>
        </p:grpSpPr>
        <p:pic>
          <p:nvPicPr>
            <p:cNvPr id="4098" name="Picture 2" descr="https://juliacomputing.com/assets/img/newsletters/juliagrowth.png">
              <a:extLst>
                <a:ext uri="{FF2B5EF4-FFF2-40B4-BE49-F238E27FC236}">
                  <a16:creationId xmlns:a16="http://schemas.microsoft.com/office/drawing/2014/main" id="{06A1A8DB-72CC-4008-B5BA-F128F41D31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33"/>
            <a:stretch/>
          </p:blipFill>
          <p:spPr bwMode="auto">
            <a:xfrm>
              <a:off x="1915020" y="1999839"/>
              <a:ext cx="8361960" cy="3938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B4AD63-0F9E-4B70-99EF-E111AD91655E}"/>
                </a:ext>
              </a:extLst>
            </p:cNvPr>
            <p:cNvSpPr/>
            <p:nvPr/>
          </p:nvSpPr>
          <p:spPr>
            <a:xfrm>
              <a:off x="2216927" y="1999839"/>
              <a:ext cx="6308702" cy="1128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838200" y="1440673"/>
            <a:ext cx="42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* Base language, does not include packages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D6EA-3113-41C5-BB46-8F4CEB4925A1}"/>
              </a:ext>
            </a:extLst>
          </p:cNvPr>
          <p:cNvSpPr txBox="1"/>
          <p:nvPr/>
        </p:nvSpPr>
        <p:spPr>
          <a:xfrm>
            <a:off x="7951737" y="6548827"/>
            <a:ext cx="4240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hlinkClick r:id="rId5"/>
              </a:rPr>
              <a:t>https://juliacomputing.com/blog/2019/01/04/january-newsletter.html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8541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FED3-BC92-4DB1-9DD2-2C62C6D2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42" y="3429000"/>
            <a:ext cx="7766370" cy="2012998"/>
          </a:xfrm>
        </p:spPr>
        <p:txBody>
          <a:bodyPr/>
          <a:lstStyle/>
          <a:p>
            <a:r>
              <a:rPr lang="en-US"/>
              <a:t>This workshop will be </a:t>
            </a:r>
            <a:r>
              <a:rPr lang="en-US" b="1"/>
              <a:t>opinionated</a:t>
            </a:r>
            <a:r>
              <a:rPr lang="en-US"/>
              <a:t>!</a:t>
            </a:r>
          </a:p>
          <a:p>
            <a:r>
              <a:rPr lang="en-US"/>
              <a:t>This workshop will be </a:t>
            </a:r>
            <a:r>
              <a:rPr lang="en-US" b="1"/>
              <a:t>incomplete</a:t>
            </a:r>
            <a:r>
              <a:rPr lang="en-US"/>
              <a:t>!</a:t>
            </a:r>
          </a:p>
          <a:p>
            <a:r>
              <a:rPr lang="en-US"/>
              <a:t>The topics will (likely) be too easy and too difficult!</a:t>
            </a:r>
          </a:p>
          <a:p>
            <a:r>
              <a:rPr lang="en-US"/>
              <a:t>There are other great languages out there!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81015-CA79-48CF-985D-DFC4A117050D}"/>
              </a:ext>
            </a:extLst>
          </p:cNvPr>
          <p:cNvGrpSpPr/>
          <p:nvPr/>
        </p:nvGrpSpPr>
        <p:grpSpPr>
          <a:xfrm>
            <a:off x="5170476" y="878321"/>
            <a:ext cx="1851048" cy="2192978"/>
            <a:chOff x="4825048" y="674675"/>
            <a:chExt cx="2194833" cy="2600270"/>
          </a:xfrm>
        </p:grpSpPr>
        <p:pic>
          <p:nvPicPr>
            <p:cNvPr id="2052" name="Picture 4" descr="Image result for disclaimer symbol">
              <a:extLst>
                <a:ext uri="{FF2B5EF4-FFF2-40B4-BE49-F238E27FC236}">
                  <a16:creationId xmlns:a16="http://schemas.microsoft.com/office/drawing/2014/main" id="{BF52233B-E81A-4A3E-92BD-D457BEC96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078" y="674675"/>
              <a:ext cx="2184772" cy="2184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C53981-B418-404B-8872-00C6A6EA21AB}"/>
                </a:ext>
              </a:extLst>
            </p:cNvPr>
            <p:cNvSpPr txBox="1"/>
            <p:nvPr/>
          </p:nvSpPr>
          <p:spPr>
            <a:xfrm>
              <a:off x="4825048" y="2628614"/>
              <a:ext cx="2194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/>
                <a:t>Disclaimer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047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A global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3732518" y="1440673"/>
            <a:ext cx="480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More than 11 Million downloads, &gt;2500 packages</a:t>
            </a:r>
          </a:p>
        </p:txBody>
      </p:sp>
      <p:pic>
        <p:nvPicPr>
          <p:cNvPr id="9" name="Google Shape;355;p58" descr="heatmap3.png">
            <a:extLst>
              <a:ext uri="{FF2B5EF4-FFF2-40B4-BE49-F238E27FC236}">
                <a16:creationId xmlns:a16="http://schemas.microsoft.com/office/drawing/2014/main" id="{3300353D-EAF9-4369-9B29-5262CD7DA39F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5239" b="4888"/>
          <a:stretch/>
        </p:blipFill>
        <p:spPr>
          <a:xfrm>
            <a:off x="1207957" y="1819493"/>
            <a:ext cx="9620118" cy="4414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893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5A9C91-1F0C-49C6-B368-CAB1558CC534}"/>
              </a:ext>
            </a:extLst>
          </p:cNvPr>
          <p:cNvGrpSpPr/>
          <p:nvPr/>
        </p:nvGrpSpPr>
        <p:grpSpPr>
          <a:xfrm>
            <a:off x="1447251" y="0"/>
            <a:ext cx="9173505" cy="6858000"/>
            <a:chOff x="1447251" y="0"/>
            <a:chExt cx="9173505" cy="6858000"/>
          </a:xfrm>
        </p:grpSpPr>
        <p:sp>
          <p:nvSpPr>
            <p:cNvPr id="6" name="Rectangle 5"/>
            <p:cNvSpPr/>
            <p:nvPr/>
          </p:nvSpPr>
          <p:spPr>
            <a:xfrm>
              <a:off x="1447252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9736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8273" y="0"/>
              <a:ext cx="3061020" cy="190263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>
                <a:solidFill>
                  <a:srgbClr val="E14387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47252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08273" y="1899333"/>
              <a:ext cx="3061020" cy="166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59736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30439" y="740890"/>
              <a:ext cx="2670181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James H. Wilkinson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 Numerical Software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58737" y="817490"/>
              <a:ext cx="2185636" cy="807901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Babbage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Fellow</a:t>
              </a:r>
            </a:p>
            <a:p>
              <a:pPr algn="ctr"/>
              <a:endParaRPr lang="en-US" sz="1600" dirty="0">
                <a:solidFill>
                  <a:schemeClr val="bg1"/>
                </a:solidFill>
                <a:ea typeface="Roboto Slab" pitchFamily="2" charset="0"/>
                <a:cs typeface="NotoSans-Regular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8380" y="782129"/>
              <a:ext cx="1833340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Forbes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30 under 30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CA9EE7-4F69-2043-BA90-091461B0C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556" r="29096" b="467"/>
            <a:stretch/>
          </p:blipFill>
          <p:spPr>
            <a:xfrm>
              <a:off x="1447251" y="3567258"/>
              <a:ext cx="3061021" cy="3290742"/>
            </a:xfrm>
            <a:prstGeom prst="rect">
              <a:avLst/>
            </a:prstGeom>
          </p:spPr>
        </p:pic>
        <p:pic>
          <p:nvPicPr>
            <p:cNvPr id="26" name="Google Shape;116;p15">
              <a:extLst>
                <a:ext uri="{FF2B5EF4-FFF2-40B4-BE49-F238E27FC236}">
                  <a16:creationId xmlns:a16="http://schemas.microsoft.com/office/drawing/2014/main" id="{2FDC10D0-B43E-DE41-8C49-A9B88FACD3A9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7" r="6210" b="1133"/>
            <a:stretch/>
          </p:blipFill>
          <p:spPr>
            <a:xfrm>
              <a:off x="4508272" y="3569314"/>
              <a:ext cx="3061021" cy="3287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ECE34B-5902-F149-89D1-43C6C04E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1700" y="3570178"/>
              <a:ext cx="3026172" cy="32878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24F585-D70C-0448-81CA-46AC6B2B95E1}"/>
                </a:ext>
              </a:extLst>
            </p:cNvPr>
            <p:cNvSpPr txBox="1"/>
            <p:nvPr/>
          </p:nvSpPr>
          <p:spPr>
            <a:xfrm>
              <a:off x="1630439" y="2069818"/>
              <a:ext cx="2670181" cy="1300344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Stefan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Karpinski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Viral B. Shah</a:t>
              </a: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Jeff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Bezanson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C56B12-2942-484E-80A0-0E6906947837}"/>
                </a:ext>
              </a:extLst>
            </p:cNvPr>
            <p:cNvSpPr txBox="1"/>
            <p:nvPr/>
          </p:nvSpPr>
          <p:spPr>
            <a:xfrm>
              <a:off x="8061212" y="2316039"/>
              <a:ext cx="2005329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Prof. Alan Edelman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(2018)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658E20-10D8-EE46-830A-036772710714}"/>
                </a:ext>
              </a:extLst>
            </p:cNvPr>
            <p:cNvSpPr txBox="1"/>
            <p:nvPr/>
          </p:nvSpPr>
          <p:spPr>
            <a:xfrm>
              <a:off x="5118380" y="2316042"/>
              <a:ext cx="1833340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Keno Fischer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218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567" y="824677"/>
            <a:ext cx="2632903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168" y="5053378"/>
            <a:ext cx="1978537" cy="8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833" y="822443"/>
            <a:ext cx="2158467" cy="134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67" y="794877"/>
            <a:ext cx="1481400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4333" y="5053377"/>
            <a:ext cx="2340667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6834" y="822443"/>
            <a:ext cx="1332713" cy="134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801" y="5053377"/>
            <a:ext cx="2020412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9534" y="854311"/>
            <a:ext cx="1421767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4402" y="854510"/>
            <a:ext cx="1050325" cy="142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 rotWithShape="1"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5467" y="824711"/>
            <a:ext cx="2632903" cy="148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 rotWithShape="1">
          <a:blip r:embed="rId1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367" y="4835344"/>
            <a:ext cx="1702300" cy="129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 rotWithShape="1"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7233" y="824712"/>
            <a:ext cx="1481400" cy="148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5"/>
          <p:cNvPicPr preferRelativeResize="0"/>
          <p:nvPr/>
        </p:nvPicPr>
        <p:blipFill rotWithShape="1">
          <a:blip r:embed="rId1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667" y="4958644"/>
            <a:ext cx="2158468" cy="112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 rotWithShape="1">
          <a:blip r:embed="rId1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0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5"/>
          <p:cNvPicPr preferRelativeResize="0"/>
          <p:nvPr/>
        </p:nvPicPr>
        <p:blipFill rotWithShape="1">
          <a:blip r:embed="rId1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084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5"/>
          <p:cNvPicPr preferRelativeResize="0"/>
          <p:nvPr/>
        </p:nvPicPr>
        <p:blipFill rotWithShape="1">
          <a:blip r:embed="rId1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083" y="2265326"/>
            <a:ext cx="1255400" cy="126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5"/>
          <p:cNvPicPr preferRelativeResize="0"/>
          <p:nvPr/>
        </p:nvPicPr>
        <p:blipFill rotWithShape="1">
          <a:blip r:embed="rId1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6617" y="2286177"/>
            <a:ext cx="1332696" cy="13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5"/>
          <p:cNvPicPr preferRelativeResize="0"/>
          <p:nvPr/>
        </p:nvPicPr>
        <p:blipFill rotWithShape="1">
          <a:blip r:embed="rId2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5700" y="2280243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067" y="3732444"/>
            <a:ext cx="1255400" cy="116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5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71" y="2454003"/>
            <a:ext cx="923784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67501" y="2237443"/>
            <a:ext cx="1332700" cy="14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5"/>
          <p:cNvPicPr preferRelativeResize="0"/>
          <p:nvPr/>
        </p:nvPicPr>
        <p:blipFill rotWithShape="1">
          <a:blip r:embed="rId2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5635" y="2305859"/>
            <a:ext cx="1564152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74567" y="3622944"/>
            <a:ext cx="1050333" cy="128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 rotWithShape="1">
          <a:blip r:embed="rId2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99" y="3643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 rotWithShape="1">
          <a:blip r:embed="rId2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9232" y="4181875"/>
            <a:ext cx="923800" cy="179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 rotWithShape="1">
          <a:blip r:embed="rId2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6067" y="3666810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/>
          <p:cNvPicPr preferRelativeResize="0"/>
          <p:nvPr/>
        </p:nvPicPr>
        <p:blipFill rotWithShape="1">
          <a:blip r:embed="rId2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0752" y="3527643"/>
            <a:ext cx="845281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278866" y="3931276"/>
            <a:ext cx="2881013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5"/>
          <p:cNvPicPr preferRelativeResize="0"/>
          <p:nvPr/>
        </p:nvPicPr>
        <p:blipFill rotWithShape="1">
          <a:blip r:embed="rId3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8067" y="36459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/>
          <p:cNvPicPr preferRelativeResize="0"/>
          <p:nvPr/>
        </p:nvPicPr>
        <p:blipFill rotWithShape="1">
          <a:blip r:embed="rId3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402" y="1958110"/>
            <a:ext cx="1020317" cy="19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 rotWithShape="1">
          <a:blip r:embed="rId3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667" y="899794"/>
            <a:ext cx="1332700" cy="86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1D03-0FF4-4A58-BB69-FEDB8C48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in class packages</a:t>
            </a:r>
          </a:p>
        </p:txBody>
      </p:sp>
      <p:pic>
        <p:nvPicPr>
          <p:cNvPr id="4" name="Google Shape;237;p26" descr="@JuliaDiffEq">
            <a:extLst>
              <a:ext uri="{FF2B5EF4-FFF2-40B4-BE49-F238E27FC236}">
                <a16:creationId xmlns:a16="http://schemas.microsoft.com/office/drawing/2014/main" id="{01CDDF56-3A32-427A-A88A-657BDF2E2E4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7167" y="1898954"/>
            <a:ext cx="758000" cy="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8;p26">
            <a:extLst>
              <a:ext uri="{FF2B5EF4-FFF2-40B4-BE49-F238E27FC236}">
                <a16:creationId xmlns:a16="http://schemas.microsoft.com/office/drawing/2014/main" id="{69F51B32-0AB9-4B08-A205-201DABDA1220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67" y="4247858"/>
            <a:ext cx="2456604" cy="82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9;p26">
            <a:extLst>
              <a:ext uri="{FF2B5EF4-FFF2-40B4-BE49-F238E27FC236}">
                <a16:creationId xmlns:a16="http://schemas.microsoft.com/office/drawing/2014/main" id="{3F1DB159-BD8E-4D69-B04F-9D53B0BAF610}"/>
              </a:ext>
            </a:extLst>
          </p:cNvPr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754" y="4358859"/>
            <a:ext cx="2034493" cy="71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0;p26" descr="@JuliaGraphs">
            <a:extLst>
              <a:ext uri="{FF2B5EF4-FFF2-40B4-BE49-F238E27FC236}">
                <a16:creationId xmlns:a16="http://schemas.microsoft.com/office/drawing/2014/main" id="{1208FAC8-AF5F-4A16-A80E-F463F846DCA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134" y="1690688"/>
            <a:ext cx="1174533" cy="117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1;p26" descr="@JuliaDSP">
            <a:extLst>
              <a:ext uri="{FF2B5EF4-FFF2-40B4-BE49-F238E27FC236}">
                <a16:creationId xmlns:a16="http://schemas.microsoft.com/office/drawing/2014/main" id="{02471AA5-8461-4B8A-9462-52C42D4E629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3467" y="4283776"/>
            <a:ext cx="758000" cy="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2;p26" descr="@JuliaImages">
            <a:extLst>
              <a:ext uri="{FF2B5EF4-FFF2-40B4-BE49-F238E27FC236}">
                <a16:creationId xmlns:a16="http://schemas.microsoft.com/office/drawing/2014/main" id="{303F90C5-7796-4B50-87C6-BE979CBC14B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40701" y="1690688"/>
            <a:ext cx="1174533" cy="117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43;p26" descr="@BioJulia">
            <a:extLst>
              <a:ext uri="{FF2B5EF4-FFF2-40B4-BE49-F238E27FC236}">
                <a16:creationId xmlns:a16="http://schemas.microsoft.com/office/drawing/2014/main" id="{DC6A7760-82F9-422B-9197-FDF735AF8D8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69901" y="3831643"/>
            <a:ext cx="1693333" cy="169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4;p26" descr="@JuliaData">
            <a:extLst>
              <a:ext uri="{FF2B5EF4-FFF2-40B4-BE49-F238E27FC236}">
                <a16:creationId xmlns:a16="http://schemas.microsoft.com/office/drawing/2014/main" id="{17E3E41F-DA65-4EB9-A0DE-E9480A553D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7344" y="1820188"/>
            <a:ext cx="891000" cy="8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45;p26">
            <a:extLst>
              <a:ext uri="{FF2B5EF4-FFF2-40B4-BE49-F238E27FC236}">
                <a16:creationId xmlns:a16="http://schemas.microsoft.com/office/drawing/2014/main" id="{B66DC86D-A07D-490D-86BC-D85A4D1B7131}"/>
              </a:ext>
            </a:extLst>
          </p:cNvPr>
          <p:cNvSpPr txBox="1"/>
          <p:nvPr/>
        </p:nvSpPr>
        <p:spPr>
          <a:xfrm>
            <a:off x="1280600" y="2787994"/>
            <a:ext cx="1671134" cy="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Differential Equations</a:t>
            </a:r>
            <a:endParaRPr sz="2400"/>
          </a:p>
        </p:txBody>
      </p:sp>
      <p:sp>
        <p:nvSpPr>
          <p:cNvPr id="13" name="Google Shape;246;p26">
            <a:extLst>
              <a:ext uri="{FF2B5EF4-FFF2-40B4-BE49-F238E27FC236}">
                <a16:creationId xmlns:a16="http://schemas.microsoft.com/office/drawing/2014/main" id="{368E1398-37FD-44A9-B295-4F9C90AEF290}"/>
              </a:ext>
            </a:extLst>
          </p:cNvPr>
          <p:cNvSpPr txBox="1"/>
          <p:nvPr/>
        </p:nvSpPr>
        <p:spPr>
          <a:xfrm>
            <a:off x="1010969" y="5215792"/>
            <a:ext cx="20344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Deep Learning</a:t>
            </a:r>
            <a:endParaRPr sz="2400"/>
          </a:p>
        </p:txBody>
      </p:sp>
      <p:sp>
        <p:nvSpPr>
          <p:cNvPr id="14" name="Google Shape;247;p26">
            <a:extLst>
              <a:ext uri="{FF2B5EF4-FFF2-40B4-BE49-F238E27FC236}">
                <a16:creationId xmlns:a16="http://schemas.microsoft.com/office/drawing/2014/main" id="{8A05454E-AE31-48EE-B818-5AA17AB583BC}"/>
              </a:ext>
            </a:extLst>
          </p:cNvPr>
          <p:cNvSpPr txBox="1"/>
          <p:nvPr/>
        </p:nvSpPr>
        <p:spPr>
          <a:xfrm>
            <a:off x="3409000" y="52157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Mathematical Optimization</a:t>
            </a:r>
            <a:endParaRPr sz="2400"/>
          </a:p>
        </p:txBody>
      </p:sp>
      <p:sp>
        <p:nvSpPr>
          <p:cNvPr id="15" name="Google Shape;248;p26">
            <a:extLst>
              <a:ext uri="{FF2B5EF4-FFF2-40B4-BE49-F238E27FC236}">
                <a16:creationId xmlns:a16="http://schemas.microsoft.com/office/drawing/2014/main" id="{71683ED8-1DCC-4535-8D4E-FEDDF76B3186}"/>
              </a:ext>
            </a:extLst>
          </p:cNvPr>
          <p:cNvSpPr txBox="1"/>
          <p:nvPr/>
        </p:nvSpPr>
        <p:spPr>
          <a:xfrm>
            <a:off x="3552000" y="2807021"/>
            <a:ext cx="25468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Graph Processing</a:t>
            </a:r>
            <a:endParaRPr sz="2400"/>
          </a:p>
        </p:txBody>
      </p:sp>
      <p:sp>
        <p:nvSpPr>
          <p:cNvPr id="16" name="Google Shape;249;p26">
            <a:extLst>
              <a:ext uri="{FF2B5EF4-FFF2-40B4-BE49-F238E27FC236}">
                <a16:creationId xmlns:a16="http://schemas.microsoft.com/office/drawing/2014/main" id="{B65C00F8-3E4C-4BAC-9442-FDE3C359C5D9}"/>
              </a:ext>
            </a:extLst>
          </p:cNvPr>
          <p:cNvSpPr txBox="1"/>
          <p:nvPr/>
        </p:nvSpPr>
        <p:spPr>
          <a:xfrm>
            <a:off x="6096467" y="51955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Signal Processing</a:t>
            </a:r>
            <a:endParaRPr sz="2400"/>
          </a:p>
        </p:txBody>
      </p:sp>
      <p:sp>
        <p:nvSpPr>
          <p:cNvPr id="17" name="Google Shape;250;p26">
            <a:extLst>
              <a:ext uri="{FF2B5EF4-FFF2-40B4-BE49-F238E27FC236}">
                <a16:creationId xmlns:a16="http://schemas.microsoft.com/office/drawing/2014/main" id="{8815684F-54B1-44D6-A42F-EC5C3C6E563C}"/>
              </a:ext>
            </a:extLst>
          </p:cNvPr>
          <p:cNvSpPr txBox="1"/>
          <p:nvPr/>
        </p:nvSpPr>
        <p:spPr>
          <a:xfrm>
            <a:off x="8701967" y="2807021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Image Processing</a:t>
            </a:r>
            <a:endParaRPr sz="2400"/>
          </a:p>
        </p:txBody>
      </p:sp>
      <p:sp>
        <p:nvSpPr>
          <p:cNvPr id="18" name="Google Shape;251;p26">
            <a:extLst>
              <a:ext uri="{FF2B5EF4-FFF2-40B4-BE49-F238E27FC236}">
                <a16:creationId xmlns:a16="http://schemas.microsoft.com/office/drawing/2014/main" id="{71C1A918-650B-48FB-95FF-40D109F3A385}"/>
              </a:ext>
            </a:extLst>
          </p:cNvPr>
          <p:cNvSpPr txBox="1"/>
          <p:nvPr/>
        </p:nvSpPr>
        <p:spPr>
          <a:xfrm>
            <a:off x="8590567" y="51955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Computational Biology</a:t>
            </a:r>
            <a:endParaRPr sz="2400"/>
          </a:p>
        </p:txBody>
      </p:sp>
      <p:sp>
        <p:nvSpPr>
          <p:cNvPr id="19" name="Google Shape;252;p26">
            <a:extLst>
              <a:ext uri="{FF2B5EF4-FFF2-40B4-BE49-F238E27FC236}">
                <a16:creationId xmlns:a16="http://schemas.microsoft.com/office/drawing/2014/main" id="{F4C83438-BF6B-4D86-93EE-4AAEDD75996E}"/>
              </a:ext>
            </a:extLst>
          </p:cNvPr>
          <p:cNvSpPr txBox="1"/>
          <p:nvPr/>
        </p:nvSpPr>
        <p:spPr>
          <a:xfrm>
            <a:off x="6261244" y="2790621"/>
            <a:ext cx="1902572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Data Science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5275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531" y="397251"/>
            <a:ext cx="10465253" cy="79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9531" y="1537969"/>
            <a:ext cx="10465253" cy="91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0261" y="2664910"/>
            <a:ext cx="10601739" cy="91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09531" y="3913276"/>
            <a:ext cx="10482469" cy="79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73046" y="5944997"/>
            <a:ext cx="10633548" cy="79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9531" y="5000146"/>
            <a:ext cx="10465252" cy="77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62" y="397251"/>
            <a:ext cx="893756" cy="74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5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9" y="1800888"/>
            <a:ext cx="1402080" cy="28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9" y="2821270"/>
            <a:ext cx="1276627" cy="67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4445" y="3958423"/>
            <a:ext cx="1046859" cy="70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5"/>
          <p:cNvSpPr txBox="1"/>
          <p:nvPr/>
        </p:nvSpPr>
        <p:spPr>
          <a:xfrm>
            <a:off x="327774" y="5171156"/>
            <a:ext cx="1248633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867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Knet.jl</a:t>
            </a:r>
            <a:endParaRPr sz="1867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1F9D6-1B9C-7243-9CA6-CC1CD665BF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487" y="6034919"/>
            <a:ext cx="1352132" cy="4567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Let’s get started!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12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264783" y="2093811"/>
            <a:ext cx="166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Terminal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084081"/>
              </p:ext>
            </p:extLst>
          </p:nvPr>
        </p:nvGraphicFramePr>
        <p:xfrm>
          <a:off x="1143000" y="3034677"/>
          <a:ext cx="9906000" cy="1828800"/>
        </p:xfrm>
        <a:graphic>
          <a:graphicData uri="http://schemas.openxmlformats.org/drawingml/2006/table">
            <a:tbl>
              <a:tblPr/>
              <a:tblGrid>
                <a:gridCol w="99060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git clone https://github.com/crstnbr/julia-workshop-2019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cd julia-workshop-2019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julia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--project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install_dependencies.jl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247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166101" y="2093811"/>
            <a:ext cx="1859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Julia REPL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/>
        </p:nvGraphicFramePr>
        <p:xfrm>
          <a:off x="1143000" y="3034677"/>
          <a:ext cx="9906000" cy="1706880"/>
        </p:xfrm>
        <a:graphic>
          <a:graphicData uri="http://schemas.openxmlformats.org/drawingml/2006/table">
            <a:tbl>
              <a:tblPr/>
              <a:tblGrid>
                <a:gridCol w="99060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using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Pkg</a:t>
                      </a:r>
                      <a:r>
                        <a:rPr lang="en-US" sz="2800" dirty="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Pkg.GitTools.clone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"http://tiny.cc/</a:t>
                      </a:r>
                      <a:r>
                        <a:rPr lang="en-US" sz="2800" dirty="0" err="1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"workshop"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cd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"workshop"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include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 err="1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install_dependencies.jl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  <a:r>
                        <a:rPr lang="en-US" sz="2800" dirty="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 might take a while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766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77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297774" y="2093811"/>
            <a:ext cx="1596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Browser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034677"/>
          <a:ext cx="10515600" cy="179832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Download </a:t>
                      </a:r>
                      <a:r>
                        <a:rPr lang="en-US" sz="2200" b="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https://github.com/crstnbr/julia-workshop-2019/archive/master.zip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Unzip the file.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Open the 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Jupyter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notebook 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install_dependencies.ipynb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 execute the cells.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73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73E2-04F2-4BA1-8171-9F38922B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part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F33C0-2462-4AB4-876A-19DE9B1D6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mentimeter.com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8830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power of language</a:t>
            </a:r>
          </a:p>
        </p:txBody>
      </p:sp>
    </p:spTree>
    <p:extLst>
      <p:ext uri="{BB962C8B-B14F-4D97-AF65-F5344CB8AC3E}">
        <p14:creationId xmlns:p14="http://schemas.microsoft.com/office/powerpoint/2010/main" val="3925519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2462178" y="2730577"/>
            <a:ext cx="3728098" cy="523220"/>
            <a:chOff x="2611302" y="2803136"/>
            <a:chExt cx="3728098" cy="52322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5594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3478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95CA39"/>
                  </a:solidFill>
                </a:rPr>
                <a:t>Easy to write and read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2462178" y="3431066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FE7D04"/>
                  </a:solidFill>
                </a:rPr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2462178" y="4145989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E14387"/>
                  </a:solidFill>
                </a:rPr>
                <a:t>Interactive</a:t>
              </a:r>
            </a:p>
          </p:txBody>
        </p:sp>
      </p:grpSp>
      <p:pic>
        <p:nvPicPr>
          <p:cNvPr id="20" name="Picture 4" descr="Related image">
            <a:extLst>
              <a:ext uri="{FF2B5EF4-FFF2-40B4-BE49-F238E27FC236}">
                <a16:creationId xmlns:a16="http://schemas.microsoft.com/office/drawing/2014/main" id="{FDF90EA7-A3C8-42B7-A158-0A1C80752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7"/>
          <a:stretch/>
        </p:blipFill>
        <p:spPr bwMode="auto">
          <a:xfrm>
            <a:off x="7627996" y="3531645"/>
            <a:ext cx="4846102" cy="33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5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2691</TotalTime>
  <Words>833</Words>
  <Application>Microsoft Office PowerPoint</Application>
  <PresentationFormat>Widescreen</PresentationFormat>
  <Paragraphs>199</Paragraphs>
  <Slides>35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Courier</vt:lpstr>
      <vt:lpstr>Inconsolata</vt:lpstr>
      <vt:lpstr>Office Theme</vt:lpstr>
      <vt:lpstr>PowerPoint Presentation</vt:lpstr>
      <vt:lpstr>Schedule</vt:lpstr>
      <vt:lpstr>PowerPoint Presentation</vt:lpstr>
      <vt:lpstr>Workshop materials</vt:lpstr>
      <vt:lpstr>Workshop materials</vt:lpstr>
      <vt:lpstr>Workshop materials</vt:lpstr>
      <vt:lpstr>Interactive part</vt:lpstr>
      <vt:lpstr>The power of language</vt:lpstr>
      <vt:lpstr>What does science need from a programming language?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 “two language problem”</vt:lpstr>
      <vt:lpstr>The “two language problem”</vt:lpstr>
      <vt:lpstr>The “two language problem”</vt:lpstr>
      <vt:lpstr>The “two language problem”</vt:lpstr>
      <vt:lpstr>PowerPoint Presentation</vt:lpstr>
      <vt:lpstr>What do we want from a PL?</vt:lpstr>
      <vt:lpstr>What do we want from a PL?</vt:lpstr>
      <vt:lpstr>What do we want from a PL?</vt:lpstr>
      <vt:lpstr>What do we want from a PL?</vt:lpstr>
      <vt:lpstr>Free and open source</vt:lpstr>
      <vt:lpstr>Inviting</vt:lpstr>
      <vt:lpstr>Expressive &amp; fast</vt:lpstr>
      <vt:lpstr>How old is Julia?</vt:lpstr>
      <vt:lpstr>Julia                     stars</vt:lpstr>
      <vt:lpstr>A global community</vt:lpstr>
      <vt:lpstr>PowerPoint Presentation</vt:lpstr>
      <vt:lpstr>PowerPoint Presentation</vt:lpstr>
      <vt:lpstr>Best in class packages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Carsten Bauer</dc:creator>
  <cp:lastModifiedBy>Carsten Bauer</cp:lastModifiedBy>
  <cp:revision>98</cp:revision>
  <dcterms:created xsi:type="dcterms:W3CDTF">2019-07-10T15:35:39Z</dcterms:created>
  <dcterms:modified xsi:type="dcterms:W3CDTF">2020-01-21T07:26:42Z</dcterms:modified>
</cp:coreProperties>
</file>